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Montserrat ExtraLight"/>
      <p:regular r:id="rId38"/>
      <p:bold r:id="rId39"/>
      <p:italic r:id="rId40"/>
      <p:boldItalic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Light-italic.fntdata"/><Relationship Id="rId20" Type="http://schemas.openxmlformats.org/officeDocument/2006/relationships/slide" Target="slides/slide14.xml"/><Relationship Id="rId42" Type="http://schemas.openxmlformats.org/officeDocument/2006/relationships/font" Target="fonts/MontserratExtraBold-bold.fntdata"/><Relationship Id="rId41" Type="http://schemas.openxmlformats.org/officeDocument/2006/relationships/font" Target="fonts/MontserratExtraLight-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ontserratExtraBold-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MontserratMedium-bold.fntdata"/><Relationship Id="rId12" Type="http://schemas.openxmlformats.org/officeDocument/2006/relationships/slide" Target="slides/slide6.xml"/><Relationship Id="rId34" Type="http://schemas.openxmlformats.org/officeDocument/2006/relationships/font" Target="fonts/MontserratMedium-regular.fntdata"/><Relationship Id="rId15" Type="http://schemas.openxmlformats.org/officeDocument/2006/relationships/slide" Target="slides/slide9.xml"/><Relationship Id="rId37" Type="http://schemas.openxmlformats.org/officeDocument/2006/relationships/font" Target="fonts/MontserratMedium-boldItalic.fntdata"/><Relationship Id="rId14" Type="http://schemas.openxmlformats.org/officeDocument/2006/relationships/slide" Target="slides/slide8.xml"/><Relationship Id="rId36" Type="http://schemas.openxmlformats.org/officeDocument/2006/relationships/font" Target="fonts/MontserratMedium-italic.fntdata"/><Relationship Id="rId17" Type="http://schemas.openxmlformats.org/officeDocument/2006/relationships/slide" Target="slides/slide11.xml"/><Relationship Id="rId39" Type="http://schemas.openxmlformats.org/officeDocument/2006/relationships/font" Target="fonts/MontserratExtraLight-bold.fntdata"/><Relationship Id="rId16" Type="http://schemas.openxmlformats.org/officeDocument/2006/relationships/slide" Target="slides/slide10.xml"/><Relationship Id="rId38" Type="http://schemas.openxmlformats.org/officeDocument/2006/relationships/font" Target="fonts/MontserratExtra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7ed8a0c2e_2_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7ed8a0c2e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62f7991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62f7991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47ed8a0c2e_2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7ed8a0c2e_2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47ed8a0c2e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47ed8a0c2e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462a666c4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462a666c4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462a666c4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462a666c4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62a666c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462a666c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7ed8a0c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47ed8a0c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47ed8a0c2e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47ed8a0c2e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62a666c4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462a666c4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62a666c4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62a666c4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47ed8a0c2e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47ed8a0c2e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462a666c4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462a666c4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62a666c4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62a666c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47ed8a0c2e_2_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47ed8a0c2e_2_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47ed8a0c2e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47ed8a0c2e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7ed8a0c2e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7ed8a0c2e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7ed8a0c2e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7ed8a0c2e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7ed8a0c2e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7ed8a0c2e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7ed8a0c2e_2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47ed8a0c2e_2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462a666c4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462a666c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62a666c4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62a666c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462a666c4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462a666c4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000">
                <a:solidFill>
                  <a:schemeClr val="accent1"/>
                </a:solidFill>
                <a:latin typeface="Montserrat Medium"/>
                <a:ea typeface="Montserrat Medium"/>
                <a:cs typeface="Montserrat Medium"/>
                <a:sym typeface="Montserrat Medium"/>
              </a:rPr>
              <a:t>CREDITS: This presentation template was created by </a:t>
            </a:r>
            <a:r>
              <a:rPr lang="en-GB"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GB" sz="1000">
                <a:solidFill>
                  <a:schemeClr val="accent1"/>
                </a:solidFill>
                <a:latin typeface="Montserrat Medium"/>
                <a:ea typeface="Montserrat Medium"/>
                <a:cs typeface="Montserrat Medium"/>
                <a:sym typeface="Montserrat Medium"/>
              </a:rPr>
              <a:t>, including icons by </a:t>
            </a:r>
            <a:r>
              <a:rPr lang="en-GB"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GB" sz="1000">
                <a:solidFill>
                  <a:schemeClr val="accent1"/>
                </a:solidFill>
                <a:latin typeface="Montserrat Medium"/>
                <a:ea typeface="Montserrat Medium"/>
                <a:cs typeface="Montserrat Medium"/>
                <a:sym typeface="Montserrat Medium"/>
              </a:rPr>
              <a:t>, and infographics &amp; images by </a:t>
            </a:r>
            <a:r>
              <a:rPr lang="en-GB"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GB"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3.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63.jp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GB"/>
              <a:t>TAN 45</a:t>
            </a:r>
            <a:endParaRPr/>
          </a:p>
        </p:txBody>
      </p:sp>
      <p:sp>
        <p:nvSpPr>
          <p:cNvPr id="204" name="Google Shape;204;p48"/>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PetaBencana.id</a:t>
            </a:r>
            <a:endParaRPr/>
          </a:p>
        </p:txBody>
      </p:sp>
      <p:sp>
        <p:nvSpPr>
          <p:cNvPr id="205" name="Google Shape;205;p48"/>
          <p:cNvSpPr txBox="1"/>
          <p:nvPr>
            <p:ph type="ctrTitle"/>
          </p:nvPr>
        </p:nvSpPr>
        <p:spPr>
          <a:xfrm>
            <a:off x="2556900" y="2624375"/>
            <a:ext cx="4026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GB" sz="2200">
                <a:latin typeface="Montserrat ExtraLight"/>
                <a:ea typeface="Montserrat ExtraLight"/>
                <a:cs typeface="Montserrat ExtraLight"/>
                <a:sym typeface="Montserrat ExtraLight"/>
              </a:rPr>
              <a:t>Final Project DSA 14</a:t>
            </a:r>
            <a:endParaRPr b="0" sz="2200">
              <a:latin typeface="Montserrat ExtraLight"/>
              <a:ea typeface="Montserrat ExtraLight"/>
              <a:cs typeface="Montserrat ExtraLight"/>
              <a:sym typeface="Montserrat ExtraLight"/>
            </a:endParaRPr>
          </a:p>
        </p:txBody>
      </p:sp>
      <p:cxnSp>
        <p:nvCxnSpPr>
          <p:cNvPr id="206" name="Google Shape;206;p4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7"/>
          <p:cNvSpPr txBox="1"/>
          <p:nvPr>
            <p:ph type="title"/>
          </p:nvPr>
        </p:nvSpPr>
        <p:spPr>
          <a:xfrm>
            <a:off x="126375" y="165075"/>
            <a:ext cx="10686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600"/>
              <a:t>Data Wrangling &amp; Preprocessing</a:t>
            </a:r>
            <a:endParaRPr sz="3600"/>
          </a:p>
        </p:txBody>
      </p:sp>
      <p:cxnSp>
        <p:nvCxnSpPr>
          <p:cNvPr id="285" name="Google Shape;285;p57"/>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6" name="Google Shape;286;p57"/>
          <p:cNvSpPr txBox="1"/>
          <p:nvPr/>
        </p:nvSpPr>
        <p:spPr>
          <a:xfrm>
            <a:off x="328575" y="1036275"/>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Mengatasi missing value : </a:t>
            </a:r>
            <a:endParaRPr>
              <a:solidFill>
                <a:schemeClr val="lt1"/>
              </a:solidFill>
              <a:latin typeface="Montserrat"/>
              <a:ea typeface="Montserrat"/>
              <a:cs typeface="Montserrat"/>
              <a:sym typeface="Montserrat"/>
            </a:endParaRPr>
          </a:p>
        </p:txBody>
      </p:sp>
      <p:pic>
        <p:nvPicPr>
          <p:cNvPr id="287" name="Google Shape;287;p57"/>
          <p:cNvPicPr preferRelativeResize="0"/>
          <p:nvPr/>
        </p:nvPicPr>
        <p:blipFill>
          <a:blip r:embed="rId3">
            <a:alphaModFix/>
          </a:blip>
          <a:stretch>
            <a:fillRect/>
          </a:stretch>
        </p:blipFill>
        <p:spPr>
          <a:xfrm>
            <a:off x="608475" y="1736175"/>
            <a:ext cx="2933700" cy="1209675"/>
          </a:xfrm>
          <a:prstGeom prst="rect">
            <a:avLst/>
          </a:prstGeom>
          <a:noFill/>
          <a:ln>
            <a:noFill/>
          </a:ln>
        </p:spPr>
      </p:pic>
      <p:pic>
        <p:nvPicPr>
          <p:cNvPr id="288" name="Google Shape;288;p57"/>
          <p:cNvPicPr preferRelativeResize="0"/>
          <p:nvPr/>
        </p:nvPicPr>
        <p:blipFill>
          <a:blip r:embed="rId4">
            <a:alphaModFix/>
          </a:blip>
          <a:stretch>
            <a:fillRect/>
          </a:stretch>
        </p:blipFill>
        <p:spPr>
          <a:xfrm>
            <a:off x="3933550" y="2262175"/>
            <a:ext cx="3800475" cy="619125"/>
          </a:xfrm>
          <a:prstGeom prst="rect">
            <a:avLst/>
          </a:prstGeom>
          <a:noFill/>
          <a:ln>
            <a:noFill/>
          </a:ln>
        </p:spPr>
      </p:pic>
      <p:pic>
        <p:nvPicPr>
          <p:cNvPr id="289" name="Google Shape;289;p57"/>
          <p:cNvPicPr preferRelativeResize="0"/>
          <p:nvPr/>
        </p:nvPicPr>
        <p:blipFill>
          <a:blip r:embed="rId5">
            <a:alphaModFix/>
          </a:blip>
          <a:stretch>
            <a:fillRect/>
          </a:stretch>
        </p:blipFill>
        <p:spPr>
          <a:xfrm>
            <a:off x="3375000" y="3299725"/>
            <a:ext cx="1971675" cy="65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8"/>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Analisis Awal</a:t>
            </a:r>
            <a:endParaRPr>
              <a:solidFill>
                <a:srgbClr val="FFD966"/>
              </a:solidFill>
            </a:endParaRPr>
          </a:p>
        </p:txBody>
      </p:sp>
      <p:cxnSp>
        <p:nvCxnSpPr>
          <p:cNvPr id="295" name="Google Shape;295;p5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6" name="Google Shape;296;p58"/>
          <p:cNvSpPr txBox="1"/>
          <p:nvPr>
            <p:ph idx="2" type="body"/>
          </p:nvPr>
        </p:nvSpPr>
        <p:spPr>
          <a:xfrm>
            <a:off x="404300" y="1328950"/>
            <a:ext cx="7064400" cy="3258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t>Analisis awal dimulai dengan mengolah dataset Peta Bencana melalui beberapa tahap seperti melakukan proses Data Wrangling &amp; Prepocessing.</a:t>
            </a:r>
            <a:endParaRPr sz="1200"/>
          </a:p>
          <a:p>
            <a:pPr indent="-304800" lvl="0" marL="457200" rtl="0" algn="l">
              <a:lnSpc>
                <a:spcPct val="115000"/>
              </a:lnSpc>
              <a:spcBef>
                <a:spcPts val="1200"/>
              </a:spcBef>
              <a:spcAft>
                <a:spcPts val="0"/>
              </a:spcAft>
              <a:buSzPts val="1200"/>
              <a:buAutoNum type="arabicPeriod"/>
            </a:pPr>
            <a:r>
              <a:rPr lang="en-GB" sz="1200"/>
              <a:t>Terdapat kolom dengan data yang berformat json dan perlu di pharsing</a:t>
            </a:r>
            <a:endParaRPr sz="1200"/>
          </a:p>
          <a:p>
            <a:pPr indent="-304800" lvl="0" marL="457200" rtl="0" algn="l">
              <a:lnSpc>
                <a:spcPct val="115000"/>
              </a:lnSpc>
              <a:spcBef>
                <a:spcPts val="0"/>
              </a:spcBef>
              <a:spcAft>
                <a:spcPts val="0"/>
              </a:spcAft>
              <a:buSzPts val="1200"/>
              <a:buAutoNum type="arabicPeriod"/>
            </a:pPr>
            <a:r>
              <a:rPr lang="en-GB" sz="1200"/>
              <a:t>Terdapat penambahan kolom pada dataset setelah pharsing sebanyak 5 kolom dan 1 baris</a:t>
            </a:r>
            <a:endParaRPr sz="1200"/>
          </a:p>
          <a:p>
            <a:pPr indent="-304800" lvl="0" marL="457200" rtl="0" algn="l">
              <a:lnSpc>
                <a:spcPct val="115000"/>
              </a:lnSpc>
              <a:spcBef>
                <a:spcPts val="0"/>
              </a:spcBef>
              <a:spcAft>
                <a:spcPts val="0"/>
              </a:spcAft>
              <a:buSzPts val="1200"/>
              <a:buAutoNum type="arabicPeriod"/>
            </a:pPr>
            <a:r>
              <a:rPr lang="en-GB" sz="1200"/>
              <a:t>Terdapat 15 data bertipe objek dan 12 data bertipe float</a:t>
            </a:r>
            <a:endParaRPr sz="1200"/>
          </a:p>
          <a:p>
            <a:pPr indent="-304800" lvl="0" marL="457200" rtl="0" algn="l">
              <a:lnSpc>
                <a:spcPct val="115000"/>
              </a:lnSpc>
              <a:spcBef>
                <a:spcPts val="0"/>
              </a:spcBef>
              <a:spcAft>
                <a:spcPts val="0"/>
              </a:spcAft>
              <a:buSzPts val="1200"/>
              <a:buAutoNum type="arabicPeriod"/>
            </a:pPr>
            <a:r>
              <a:rPr lang="en-GB" sz="1200"/>
              <a:t>Terdapat missing value pada setiap dataset</a:t>
            </a:r>
            <a:endParaRPr sz="1200"/>
          </a:p>
          <a:p>
            <a:pPr indent="-304800" lvl="0" marL="457200" rtl="0" algn="l">
              <a:lnSpc>
                <a:spcPct val="115000"/>
              </a:lnSpc>
              <a:spcBef>
                <a:spcPts val="0"/>
              </a:spcBef>
              <a:spcAft>
                <a:spcPts val="0"/>
              </a:spcAft>
              <a:buSzPts val="1200"/>
              <a:buAutoNum type="arabicPeriod"/>
            </a:pPr>
            <a:r>
              <a:rPr lang="en-GB" sz="1200"/>
              <a:t>Terdapat 8 data duplikat</a:t>
            </a:r>
            <a:endParaRPr sz="1200"/>
          </a:p>
          <a:p>
            <a:pPr indent="-304800" lvl="0" marL="457200" rtl="0" algn="l">
              <a:lnSpc>
                <a:spcPct val="115000"/>
              </a:lnSpc>
              <a:spcBef>
                <a:spcPts val="0"/>
              </a:spcBef>
              <a:spcAft>
                <a:spcPts val="0"/>
              </a:spcAft>
              <a:buSzPts val="1200"/>
              <a:buAutoNum type="arabicPeriod"/>
            </a:pPr>
            <a:r>
              <a:rPr lang="en-GB" sz="1200"/>
              <a:t>Missing value diganti dengan 0 untuk tipe data integer/float dan '-' untuk tipe data kategori atau objek</a:t>
            </a:r>
            <a:endParaRPr sz="1200"/>
          </a:p>
          <a:p>
            <a:pPr indent="-304800" lvl="0" marL="457200" rtl="0" algn="l">
              <a:lnSpc>
                <a:spcPct val="115000"/>
              </a:lnSpc>
              <a:spcBef>
                <a:spcPts val="0"/>
              </a:spcBef>
              <a:spcAft>
                <a:spcPts val="0"/>
              </a:spcAft>
              <a:buSzPts val="1200"/>
              <a:buAutoNum type="arabicPeriod"/>
            </a:pPr>
            <a:r>
              <a:rPr lang="en-GB" sz="1200"/>
              <a:t>Beberapa kolom yang tidak penting dieliminasi dari dataset</a:t>
            </a:r>
            <a:endParaRPr sz="1200"/>
          </a:p>
          <a:p>
            <a:pPr indent="-304800" lvl="0" marL="457200" rtl="0" algn="l">
              <a:lnSpc>
                <a:spcPct val="115000"/>
              </a:lnSpc>
              <a:spcBef>
                <a:spcPts val="0"/>
              </a:spcBef>
              <a:spcAft>
                <a:spcPts val="0"/>
              </a:spcAft>
              <a:buSzPts val="1200"/>
              <a:buAutoNum type="arabicPeriod"/>
            </a:pPr>
            <a:r>
              <a:rPr lang="en-GB" sz="1200"/>
              <a:t>Konversi atribut bertipe objek menjadi datetime64, integer, dan kategori</a:t>
            </a:r>
            <a:endParaRPr sz="1200"/>
          </a:p>
          <a:p>
            <a:pPr indent="-304800" lvl="0" marL="457200" rtl="0" algn="l">
              <a:lnSpc>
                <a:spcPct val="115000"/>
              </a:lnSpc>
              <a:spcBef>
                <a:spcPts val="0"/>
              </a:spcBef>
              <a:spcAft>
                <a:spcPts val="0"/>
              </a:spcAft>
              <a:buSzPts val="1200"/>
              <a:buAutoNum type="arabicPeriod"/>
            </a:pPr>
            <a:r>
              <a:rPr lang="en-GB" sz="1200"/>
              <a:t>Mean pada kolom points tidak dapat digunakan untuk mereplace missing value</a:t>
            </a:r>
            <a:endParaRPr sz="1200"/>
          </a:p>
          <a:p>
            <a:pPr indent="0" lvl="0" marL="914400" rtl="0" algn="just">
              <a:lnSpc>
                <a:spcPct val="115000"/>
              </a:lnSpc>
              <a:spcBef>
                <a:spcPts val="120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9"/>
          <p:cNvSpPr txBox="1"/>
          <p:nvPr>
            <p:ph type="title"/>
          </p:nvPr>
        </p:nvSpPr>
        <p:spPr>
          <a:xfrm>
            <a:off x="513749" y="503750"/>
            <a:ext cx="8116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sp>
        <p:nvSpPr>
          <p:cNvPr id="302" name="Google Shape;302;p59"/>
          <p:cNvSpPr txBox="1"/>
          <p:nvPr>
            <p:ph idx="1" type="subTitle"/>
          </p:nvPr>
        </p:nvSpPr>
        <p:spPr>
          <a:xfrm>
            <a:off x="361345" y="11654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Impact"/>
                <a:ea typeface="Impact"/>
                <a:cs typeface="Impact"/>
                <a:sym typeface="Impact"/>
              </a:rPr>
              <a:t>Structure Investigation</a:t>
            </a:r>
            <a:endParaRPr>
              <a:solidFill>
                <a:schemeClr val="lt1"/>
              </a:solidFill>
              <a:latin typeface="Impact"/>
              <a:ea typeface="Impact"/>
              <a:cs typeface="Impact"/>
              <a:sym typeface="Impact"/>
            </a:endParaRPr>
          </a:p>
        </p:txBody>
      </p:sp>
      <p:pic>
        <p:nvPicPr>
          <p:cNvPr id="303" name="Google Shape;303;p59"/>
          <p:cNvPicPr preferRelativeResize="0"/>
          <p:nvPr/>
        </p:nvPicPr>
        <p:blipFill>
          <a:blip r:embed="rId3">
            <a:alphaModFix/>
          </a:blip>
          <a:stretch>
            <a:fillRect/>
          </a:stretch>
        </p:blipFill>
        <p:spPr>
          <a:xfrm>
            <a:off x="361350" y="1545625"/>
            <a:ext cx="4872901" cy="3079725"/>
          </a:xfrm>
          <a:prstGeom prst="rect">
            <a:avLst/>
          </a:prstGeom>
          <a:noFill/>
          <a:ln>
            <a:noFill/>
          </a:ln>
        </p:spPr>
      </p:pic>
      <p:pic>
        <p:nvPicPr>
          <p:cNvPr id="304" name="Google Shape;304;p59"/>
          <p:cNvPicPr preferRelativeResize="0"/>
          <p:nvPr/>
        </p:nvPicPr>
        <p:blipFill>
          <a:blip r:embed="rId4">
            <a:alphaModFix/>
          </a:blip>
          <a:stretch>
            <a:fillRect/>
          </a:stretch>
        </p:blipFill>
        <p:spPr>
          <a:xfrm>
            <a:off x="5386651" y="1254950"/>
            <a:ext cx="3452549" cy="32737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0"/>
          <p:cNvSpPr txBox="1"/>
          <p:nvPr>
            <p:ph type="title"/>
          </p:nvPr>
        </p:nvSpPr>
        <p:spPr>
          <a:xfrm>
            <a:off x="513749" y="503750"/>
            <a:ext cx="8116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pic>
        <p:nvPicPr>
          <p:cNvPr id="310" name="Google Shape;310;p60"/>
          <p:cNvPicPr preferRelativeResize="0"/>
          <p:nvPr/>
        </p:nvPicPr>
        <p:blipFill>
          <a:blip r:embed="rId3">
            <a:alphaModFix/>
          </a:blip>
          <a:stretch>
            <a:fillRect/>
          </a:stretch>
        </p:blipFill>
        <p:spPr>
          <a:xfrm>
            <a:off x="361338" y="1428313"/>
            <a:ext cx="4234734" cy="2327025"/>
          </a:xfrm>
          <a:prstGeom prst="rect">
            <a:avLst/>
          </a:prstGeom>
          <a:noFill/>
          <a:ln>
            <a:noFill/>
          </a:ln>
        </p:spPr>
      </p:pic>
      <p:pic>
        <p:nvPicPr>
          <p:cNvPr id="311" name="Google Shape;311;p60"/>
          <p:cNvPicPr preferRelativeResize="0"/>
          <p:nvPr/>
        </p:nvPicPr>
        <p:blipFill>
          <a:blip r:embed="rId4">
            <a:alphaModFix/>
          </a:blip>
          <a:stretch>
            <a:fillRect/>
          </a:stretch>
        </p:blipFill>
        <p:spPr>
          <a:xfrm>
            <a:off x="4748471" y="1483550"/>
            <a:ext cx="4090728" cy="24721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1"/>
          <p:cNvSpPr txBox="1"/>
          <p:nvPr>
            <p:ph type="title"/>
          </p:nvPr>
        </p:nvSpPr>
        <p:spPr>
          <a:xfrm>
            <a:off x="511474" y="579950"/>
            <a:ext cx="7995300" cy="5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pic>
        <p:nvPicPr>
          <p:cNvPr id="317" name="Google Shape;317;p61"/>
          <p:cNvPicPr preferRelativeResize="0"/>
          <p:nvPr/>
        </p:nvPicPr>
        <p:blipFill>
          <a:blip r:embed="rId3">
            <a:alphaModFix/>
          </a:blip>
          <a:stretch>
            <a:fillRect/>
          </a:stretch>
        </p:blipFill>
        <p:spPr>
          <a:xfrm>
            <a:off x="361350" y="1353048"/>
            <a:ext cx="3801397" cy="3331851"/>
          </a:xfrm>
          <a:prstGeom prst="rect">
            <a:avLst/>
          </a:prstGeom>
          <a:noFill/>
          <a:ln>
            <a:noFill/>
          </a:ln>
        </p:spPr>
      </p:pic>
      <p:pic>
        <p:nvPicPr>
          <p:cNvPr id="318" name="Google Shape;318;p61"/>
          <p:cNvPicPr preferRelativeResize="0"/>
          <p:nvPr/>
        </p:nvPicPr>
        <p:blipFill>
          <a:blip r:embed="rId4">
            <a:alphaModFix/>
          </a:blip>
          <a:stretch>
            <a:fillRect/>
          </a:stretch>
        </p:blipFill>
        <p:spPr>
          <a:xfrm>
            <a:off x="4359022" y="1353036"/>
            <a:ext cx="4399778" cy="3248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2"/>
          <p:cNvSpPr txBox="1"/>
          <p:nvPr>
            <p:ph type="title"/>
          </p:nvPr>
        </p:nvSpPr>
        <p:spPr>
          <a:xfrm>
            <a:off x="513749" y="503750"/>
            <a:ext cx="8116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pic>
        <p:nvPicPr>
          <p:cNvPr id="324" name="Google Shape;324;p62"/>
          <p:cNvPicPr preferRelativeResize="0"/>
          <p:nvPr/>
        </p:nvPicPr>
        <p:blipFill>
          <a:blip r:embed="rId3">
            <a:alphaModFix/>
          </a:blip>
          <a:stretch>
            <a:fillRect/>
          </a:stretch>
        </p:blipFill>
        <p:spPr>
          <a:xfrm>
            <a:off x="5283250" y="2152225"/>
            <a:ext cx="2895600" cy="733425"/>
          </a:xfrm>
          <a:prstGeom prst="rect">
            <a:avLst/>
          </a:prstGeom>
          <a:noFill/>
          <a:ln>
            <a:noFill/>
          </a:ln>
        </p:spPr>
      </p:pic>
      <p:pic>
        <p:nvPicPr>
          <p:cNvPr id="325" name="Google Shape;325;p62"/>
          <p:cNvPicPr preferRelativeResize="0"/>
          <p:nvPr/>
        </p:nvPicPr>
        <p:blipFill>
          <a:blip r:embed="rId4">
            <a:alphaModFix/>
          </a:blip>
          <a:stretch>
            <a:fillRect/>
          </a:stretch>
        </p:blipFill>
        <p:spPr>
          <a:xfrm>
            <a:off x="1074950" y="1292850"/>
            <a:ext cx="3857625" cy="32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3"/>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Analisis Mendalam</a:t>
            </a:r>
            <a:endParaRPr>
              <a:solidFill>
                <a:srgbClr val="FFD966"/>
              </a:solidFill>
            </a:endParaRPr>
          </a:p>
        </p:txBody>
      </p:sp>
      <p:cxnSp>
        <p:nvCxnSpPr>
          <p:cNvPr id="331" name="Google Shape;331;p6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2" name="Google Shape;332;p63"/>
          <p:cNvSpPr txBox="1"/>
          <p:nvPr/>
        </p:nvSpPr>
        <p:spPr>
          <a:xfrm>
            <a:off x="417025" y="1086825"/>
            <a:ext cx="63315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Dimensi pada data terbaru sebanyak 4236 baris dan 24 kolom</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Terdapat atribut bertipe float sebanyak 10, object 8, category 5, dan datetime 1</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Terdapat 3 sumber data pelaporan bencana yaitu grasp, qlue, dan detik</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Sumber pelaporan terbanyak yaitu dari grasp</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Status pelaporan sudah terkonfirmasi semua</a:t>
            </a:r>
            <a:endParaRPr>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4"/>
          <p:cNvSpPr txBox="1"/>
          <p:nvPr>
            <p:ph idx="4294967295" type="title"/>
          </p:nvPr>
        </p:nvSpPr>
        <p:spPr>
          <a:xfrm>
            <a:off x="473549" y="2134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38" name="Google Shape;338;p64"/>
          <p:cNvPicPr preferRelativeResize="0"/>
          <p:nvPr/>
        </p:nvPicPr>
        <p:blipFill>
          <a:blip r:embed="rId3">
            <a:alphaModFix/>
          </a:blip>
          <a:stretch>
            <a:fillRect/>
          </a:stretch>
        </p:blipFill>
        <p:spPr>
          <a:xfrm>
            <a:off x="234975" y="805075"/>
            <a:ext cx="4554674" cy="3841650"/>
          </a:xfrm>
          <a:prstGeom prst="rect">
            <a:avLst/>
          </a:prstGeom>
          <a:noFill/>
          <a:ln>
            <a:noFill/>
          </a:ln>
        </p:spPr>
      </p:pic>
      <p:pic>
        <p:nvPicPr>
          <p:cNvPr id="339" name="Google Shape;339;p64"/>
          <p:cNvPicPr preferRelativeResize="0"/>
          <p:nvPr/>
        </p:nvPicPr>
        <p:blipFill>
          <a:blip r:embed="rId4">
            <a:alphaModFix/>
          </a:blip>
          <a:stretch>
            <a:fillRect/>
          </a:stretch>
        </p:blipFill>
        <p:spPr>
          <a:xfrm>
            <a:off x="4979350" y="1453325"/>
            <a:ext cx="3969525" cy="238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5"/>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45" name="Google Shape;345;p65"/>
          <p:cNvPicPr preferRelativeResize="0"/>
          <p:nvPr/>
        </p:nvPicPr>
        <p:blipFill>
          <a:blip r:embed="rId3">
            <a:alphaModFix/>
          </a:blip>
          <a:stretch>
            <a:fillRect/>
          </a:stretch>
        </p:blipFill>
        <p:spPr>
          <a:xfrm>
            <a:off x="304800" y="1660925"/>
            <a:ext cx="4085125" cy="1821650"/>
          </a:xfrm>
          <a:prstGeom prst="rect">
            <a:avLst/>
          </a:prstGeom>
          <a:noFill/>
          <a:ln>
            <a:noFill/>
          </a:ln>
        </p:spPr>
      </p:pic>
      <p:pic>
        <p:nvPicPr>
          <p:cNvPr id="346" name="Google Shape;346;p65"/>
          <p:cNvPicPr preferRelativeResize="0"/>
          <p:nvPr/>
        </p:nvPicPr>
        <p:blipFill>
          <a:blip r:embed="rId4">
            <a:alphaModFix/>
          </a:blip>
          <a:stretch>
            <a:fillRect/>
          </a:stretch>
        </p:blipFill>
        <p:spPr>
          <a:xfrm>
            <a:off x="4806975" y="1314675"/>
            <a:ext cx="3959775" cy="251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6"/>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52" name="Google Shape;352;p66"/>
          <p:cNvPicPr preferRelativeResize="0"/>
          <p:nvPr/>
        </p:nvPicPr>
        <p:blipFill rotWithShape="1">
          <a:blip r:embed="rId3">
            <a:alphaModFix/>
          </a:blip>
          <a:srcRect b="0" l="0" r="0" t="42353"/>
          <a:stretch/>
        </p:blipFill>
        <p:spPr>
          <a:xfrm>
            <a:off x="625325" y="2642500"/>
            <a:ext cx="4868826" cy="2038674"/>
          </a:xfrm>
          <a:prstGeom prst="rect">
            <a:avLst/>
          </a:prstGeom>
          <a:noFill/>
          <a:ln>
            <a:noFill/>
          </a:ln>
        </p:spPr>
      </p:pic>
      <p:pic>
        <p:nvPicPr>
          <p:cNvPr id="353" name="Google Shape;353;p66"/>
          <p:cNvPicPr preferRelativeResize="0"/>
          <p:nvPr/>
        </p:nvPicPr>
        <p:blipFill>
          <a:blip r:embed="rId4">
            <a:alphaModFix/>
          </a:blip>
          <a:stretch>
            <a:fillRect/>
          </a:stretch>
        </p:blipFill>
        <p:spPr>
          <a:xfrm>
            <a:off x="5678025" y="2642525"/>
            <a:ext cx="2744525" cy="2038675"/>
          </a:xfrm>
          <a:prstGeom prst="rect">
            <a:avLst/>
          </a:prstGeom>
          <a:noFill/>
          <a:ln>
            <a:noFill/>
          </a:ln>
        </p:spPr>
      </p:pic>
      <p:pic>
        <p:nvPicPr>
          <p:cNvPr id="354" name="Google Shape;354;p66"/>
          <p:cNvPicPr preferRelativeResize="0"/>
          <p:nvPr/>
        </p:nvPicPr>
        <p:blipFill>
          <a:blip r:embed="rId5">
            <a:alphaModFix/>
          </a:blip>
          <a:stretch>
            <a:fillRect/>
          </a:stretch>
        </p:blipFill>
        <p:spPr>
          <a:xfrm>
            <a:off x="1652562" y="935225"/>
            <a:ext cx="5161525" cy="164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9"/>
          <p:cNvSpPr txBox="1"/>
          <p:nvPr>
            <p:ph idx="4294967295" type="ctrTitle"/>
          </p:nvPr>
        </p:nvSpPr>
        <p:spPr>
          <a:xfrm>
            <a:off x="429950" y="424350"/>
            <a:ext cx="4792200" cy="644700"/>
          </a:xfrm>
          <a:prstGeom prst="rect">
            <a:avLst/>
          </a:prstGeom>
          <a:effectLst>
            <a:outerShdw blurRad="142875" rotWithShape="0" algn="bl" dir="8760000" dist="19050">
              <a:srgbClr val="76A5A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a:t>Session Outline</a:t>
            </a:r>
            <a:endParaRPr/>
          </a:p>
        </p:txBody>
      </p:sp>
      <p:cxnSp>
        <p:nvCxnSpPr>
          <p:cNvPr id="212" name="Google Shape;212;p49"/>
          <p:cNvCxnSpPr/>
          <p:nvPr/>
        </p:nvCxnSpPr>
        <p:spPr>
          <a:xfrm>
            <a:off x="1245300" y="2859300"/>
            <a:ext cx="6653400" cy="0"/>
          </a:xfrm>
          <a:prstGeom prst="straightConnector1">
            <a:avLst/>
          </a:prstGeom>
          <a:noFill/>
          <a:ln cap="flat" cmpd="sng" w="19050">
            <a:solidFill>
              <a:schemeClr val="accent1"/>
            </a:solidFill>
            <a:prstDash val="solid"/>
            <a:round/>
            <a:headEnd len="med" w="med" type="none"/>
            <a:tailEnd len="med" w="med" type="none"/>
          </a:ln>
        </p:spPr>
      </p:cxnSp>
      <p:sp>
        <p:nvSpPr>
          <p:cNvPr id="213" name="Google Shape;213;p49"/>
          <p:cNvSpPr txBox="1"/>
          <p:nvPr>
            <p:ph idx="1" type="subTitle"/>
          </p:nvPr>
        </p:nvSpPr>
        <p:spPr>
          <a:xfrm>
            <a:off x="10193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Analisis Mendalam</a:t>
            </a:r>
            <a:endParaRPr sz="1400">
              <a:solidFill>
                <a:schemeClr val="lt1"/>
              </a:solidFill>
            </a:endParaRPr>
          </a:p>
        </p:txBody>
      </p:sp>
      <p:sp>
        <p:nvSpPr>
          <p:cNvPr id="214" name="Google Shape;214;p49"/>
          <p:cNvSpPr txBox="1"/>
          <p:nvPr>
            <p:ph idx="1" type="subTitle"/>
          </p:nvPr>
        </p:nvSpPr>
        <p:spPr>
          <a:xfrm>
            <a:off x="3044689"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Kesimpulan </a:t>
            </a:r>
            <a:endParaRPr sz="1400">
              <a:solidFill>
                <a:schemeClr val="lt1"/>
              </a:solidFill>
            </a:endParaRPr>
          </a:p>
          <a:p>
            <a:pPr indent="0" lvl="0" marL="0" rtl="0" algn="ctr">
              <a:spcBef>
                <a:spcPts val="0"/>
              </a:spcBef>
              <a:spcAft>
                <a:spcPts val="0"/>
              </a:spcAft>
              <a:buNone/>
            </a:pPr>
            <a:r>
              <a:t/>
            </a:r>
            <a:endParaRPr sz="1400">
              <a:solidFill>
                <a:schemeClr val="lt1"/>
              </a:solidFill>
            </a:endParaRPr>
          </a:p>
        </p:txBody>
      </p:sp>
      <p:sp>
        <p:nvSpPr>
          <p:cNvPr id="215" name="Google Shape;215;p49"/>
          <p:cNvSpPr txBox="1"/>
          <p:nvPr>
            <p:ph idx="1" type="subTitle"/>
          </p:nvPr>
        </p:nvSpPr>
        <p:spPr>
          <a:xfrm>
            <a:off x="28797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Hipotesis</a:t>
            </a:r>
            <a:endParaRPr sz="1400">
              <a:solidFill>
                <a:schemeClr val="lt1"/>
              </a:solidFill>
            </a:endParaRPr>
          </a:p>
        </p:txBody>
      </p:sp>
      <p:sp>
        <p:nvSpPr>
          <p:cNvPr id="216" name="Google Shape;216;p49"/>
          <p:cNvSpPr txBox="1"/>
          <p:nvPr>
            <p:ph idx="1" type="subTitle"/>
          </p:nvPr>
        </p:nvSpPr>
        <p:spPr>
          <a:xfrm>
            <a:off x="6597339" y="1881059"/>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Analisis Awal</a:t>
            </a:r>
            <a:endParaRPr sz="1400">
              <a:solidFill>
                <a:schemeClr val="lt1"/>
              </a:solidFill>
            </a:endParaRPr>
          </a:p>
        </p:txBody>
      </p:sp>
      <p:sp>
        <p:nvSpPr>
          <p:cNvPr id="217" name="Google Shape;217;p49"/>
          <p:cNvSpPr/>
          <p:nvPr/>
        </p:nvSpPr>
        <p:spPr>
          <a:xfrm>
            <a:off x="167425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9"/>
          <p:cNvSpPr/>
          <p:nvPr/>
        </p:nvSpPr>
        <p:spPr>
          <a:xfrm>
            <a:off x="353467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9"/>
          <p:cNvSpPr/>
          <p:nvPr/>
        </p:nvSpPr>
        <p:spPr>
          <a:xfrm>
            <a:off x="539510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9"/>
          <p:cNvSpPr/>
          <p:nvPr/>
        </p:nvSpPr>
        <p:spPr>
          <a:xfrm>
            <a:off x="725552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9"/>
          <p:cNvSpPr txBox="1"/>
          <p:nvPr>
            <p:ph idx="1" type="subTitle"/>
          </p:nvPr>
        </p:nvSpPr>
        <p:spPr>
          <a:xfrm>
            <a:off x="10509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Perumusan Masalah</a:t>
            </a:r>
            <a:endParaRPr sz="1400">
              <a:solidFill>
                <a:schemeClr val="lt1"/>
              </a:solidFill>
            </a:endParaRPr>
          </a:p>
        </p:txBody>
      </p:sp>
      <p:sp>
        <p:nvSpPr>
          <p:cNvPr id="222" name="Google Shape;222;p49"/>
          <p:cNvSpPr txBox="1"/>
          <p:nvPr>
            <p:ph idx="1" type="subTitle"/>
          </p:nvPr>
        </p:nvSpPr>
        <p:spPr>
          <a:xfrm>
            <a:off x="47085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Penentuan Metodologi &amp; Variabel</a:t>
            </a:r>
            <a:endParaRPr sz="1400">
              <a:solidFill>
                <a:schemeClr val="lt1"/>
              </a:solidFill>
            </a:endParaRPr>
          </a:p>
        </p:txBody>
      </p:sp>
      <p:sp>
        <p:nvSpPr>
          <p:cNvPr id="223" name="Google Shape;223;p49"/>
          <p:cNvSpPr txBox="1"/>
          <p:nvPr>
            <p:ph idx="1" type="subTitle"/>
          </p:nvPr>
        </p:nvSpPr>
        <p:spPr>
          <a:xfrm>
            <a:off x="4835439"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Rekomendasi</a:t>
            </a:r>
            <a:endParaRPr sz="1400">
              <a:solidFill>
                <a:schemeClr val="lt1"/>
              </a:solidFill>
            </a:endParaRPr>
          </a:p>
          <a:p>
            <a:pPr indent="0" lvl="0" marL="0" rtl="0" algn="ctr">
              <a:spcBef>
                <a:spcPts val="0"/>
              </a:spcBef>
              <a:spcAft>
                <a:spcPts val="0"/>
              </a:spcAft>
              <a:buNone/>
            </a:pPr>
            <a:r>
              <a:t/>
            </a:r>
            <a:endParaRPr sz="14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7"/>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60" name="Google Shape;360;p67"/>
          <p:cNvPicPr preferRelativeResize="0"/>
          <p:nvPr/>
        </p:nvPicPr>
        <p:blipFill>
          <a:blip r:embed="rId3">
            <a:alphaModFix/>
          </a:blip>
          <a:stretch>
            <a:fillRect/>
          </a:stretch>
        </p:blipFill>
        <p:spPr>
          <a:xfrm>
            <a:off x="533400" y="1177475"/>
            <a:ext cx="4180724" cy="3410601"/>
          </a:xfrm>
          <a:prstGeom prst="rect">
            <a:avLst/>
          </a:prstGeom>
          <a:noFill/>
          <a:ln>
            <a:noFill/>
          </a:ln>
        </p:spPr>
      </p:pic>
      <p:pic>
        <p:nvPicPr>
          <p:cNvPr id="361" name="Google Shape;361;p67"/>
          <p:cNvPicPr preferRelativeResize="0"/>
          <p:nvPr/>
        </p:nvPicPr>
        <p:blipFill>
          <a:blip r:embed="rId4">
            <a:alphaModFix/>
          </a:blip>
          <a:stretch>
            <a:fillRect/>
          </a:stretch>
        </p:blipFill>
        <p:spPr>
          <a:xfrm>
            <a:off x="5013975" y="1177475"/>
            <a:ext cx="3492544" cy="3410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8"/>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67" name="Google Shape;367;p68"/>
          <p:cNvPicPr preferRelativeResize="0"/>
          <p:nvPr/>
        </p:nvPicPr>
        <p:blipFill>
          <a:blip r:embed="rId3">
            <a:alphaModFix/>
          </a:blip>
          <a:stretch>
            <a:fillRect/>
          </a:stretch>
        </p:blipFill>
        <p:spPr>
          <a:xfrm>
            <a:off x="349675" y="1159125"/>
            <a:ext cx="3620425" cy="2671324"/>
          </a:xfrm>
          <a:prstGeom prst="rect">
            <a:avLst/>
          </a:prstGeom>
          <a:noFill/>
          <a:ln>
            <a:noFill/>
          </a:ln>
        </p:spPr>
      </p:pic>
      <p:pic>
        <p:nvPicPr>
          <p:cNvPr id="368" name="Google Shape;368;p68"/>
          <p:cNvPicPr preferRelativeResize="0"/>
          <p:nvPr/>
        </p:nvPicPr>
        <p:blipFill>
          <a:blip r:embed="rId4">
            <a:alphaModFix/>
          </a:blip>
          <a:stretch>
            <a:fillRect/>
          </a:stretch>
        </p:blipFill>
        <p:spPr>
          <a:xfrm>
            <a:off x="2433025" y="2878475"/>
            <a:ext cx="3895600" cy="2089350"/>
          </a:xfrm>
          <a:prstGeom prst="rect">
            <a:avLst/>
          </a:prstGeom>
          <a:noFill/>
          <a:ln>
            <a:noFill/>
          </a:ln>
        </p:spPr>
      </p:pic>
      <p:pic>
        <p:nvPicPr>
          <p:cNvPr id="369" name="Google Shape;369;p68"/>
          <p:cNvPicPr preferRelativeResize="0"/>
          <p:nvPr/>
        </p:nvPicPr>
        <p:blipFill>
          <a:blip r:embed="rId5">
            <a:alphaModFix/>
          </a:blip>
          <a:stretch>
            <a:fillRect/>
          </a:stretch>
        </p:blipFill>
        <p:spPr>
          <a:xfrm>
            <a:off x="5571325" y="1112575"/>
            <a:ext cx="3166849" cy="27644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69"/>
          <p:cNvSpPr txBox="1"/>
          <p:nvPr>
            <p:ph idx="1" type="subTitle"/>
          </p:nvPr>
        </p:nvSpPr>
        <p:spPr>
          <a:xfrm>
            <a:off x="2925650" y="699775"/>
            <a:ext cx="5945700" cy="3901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AutoNum type="arabicPeriod"/>
            </a:pPr>
            <a:r>
              <a:rPr lang="en-GB" sz="1200"/>
              <a:t>Kebanyakan data memiliki korelasi yang sangat rendah.</a:t>
            </a:r>
            <a:endParaRPr sz="1200"/>
          </a:p>
          <a:p>
            <a:pPr indent="-304800" lvl="0" marL="457200" rtl="0" algn="l">
              <a:lnSpc>
                <a:spcPct val="115000"/>
              </a:lnSpc>
              <a:spcBef>
                <a:spcPts val="0"/>
              </a:spcBef>
              <a:spcAft>
                <a:spcPts val="0"/>
              </a:spcAft>
              <a:buSzPts val="1200"/>
              <a:buAutoNum type="arabicPeriod"/>
            </a:pPr>
            <a:r>
              <a:rPr lang="en-GB" sz="1200"/>
              <a:t>Persebaran bencana alam di Indonesia banyak terjadi di Pulau Jawa .</a:t>
            </a:r>
            <a:endParaRPr sz="1200"/>
          </a:p>
          <a:p>
            <a:pPr indent="-304800" lvl="0" marL="457200" rtl="0" algn="l">
              <a:lnSpc>
                <a:spcPct val="115000"/>
              </a:lnSpc>
              <a:spcBef>
                <a:spcPts val="0"/>
              </a:spcBef>
              <a:spcAft>
                <a:spcPts val="0"/>
              </a:spcAft>
              <a:buSzPts val="1200"/>
              <a:buAutoNum type="arabicPeriod"/>
            </a:pPr>
            <a:r>
              <a:rPr lang="en-GB" sz="1200"/>
              <a:t>Bencana alam lebih sering terjadi pada tahun 2020 dibandingkan tahun 2021.</a:t>
            </a:r>
            <a:endParaRPr sz="1200"/>
          </a:p>
          <a:p>
            <a:pPr indent="-304800" lvl="0" marL="457200" rtl="0" algn="l">
              <a:lnSpc>
                <a:spcPct val="115000"/>
              </a:lnSpc>
              <a:spcBef>
                <a:spcPts val="0"/>
              </a:spcBef>
              <a:spcAft>
                <a:spcPts val="0"/>
              </a:spcAft>
              <a:buSzPts val="1200"/>
              <a:buAutoNum type="arabicPeriod"/>
            </a:pPr>
            <a:r>
              <a:rPr lang="en-GB" sz="1200"/>
              <a:t>Banjir merupakan bencana alam dengan frekuensi tertinggi yang terjadi di Indonesia dan hampir terjadi di seluruh wilayah di Indonesia.</a:t>
            </a:r>
            <a:endParaRPr sz="1200"/>
          </a:p>
          <a:p>
            <a:pPr indent="-304800" lvl="0" marL="457200" rtl="0" algn="l">
              <a:lnSpc>
                <a:spcPct val="115000"/>
              </a:lnSpc>
              <a:spcBef>
                <a:spcPts val="0"/>
              </a:spcBef>
              <a:spcAft>
                <a:spcPts val="0"/>
              </a:spcAft>
              <a:buSzPts val="1200"/>
              <a:buAutoNum type="arabicPeriod"/>
            </a:pPr>
            <a:r>
              <a:rPr lang="en-GB" sz="1200"/>
              <a:t>Kedalaman banjir yang paling tinggi adalah setinggi 2 meter yang terjadi di 14 daerah di Indonesia.</a:t>
            </a:r>
            <a:endParaRPr sz="1200"/>
          </a:p>
          <a:p>
            <a:pPr indent="-304800" lvl="0" marL="457200" rtl="0" algn="l">
              <a:lnSpc>
                <a:spcPct val="115000"/>
              </a:lnSpc>
              <a:spcBef>
                <a:spcPts val="0"/>
              </a:spcBef>
              <a:spcAft>
                <a:spcPts val="0"/>
              </a:spcAft>
              <a:buSzPts val="1200"/>
              <a:buAutoNum type="arabicPeriod"/>
            </a:pPr>
            <a:r>
              <a:rPr lang="en-GB" sz="1200"/>
              <a:t>5 daerah yang paling rentan terkena bencana alam di Indonesia adalah Jakarta Timur, Jakarta Barat, Bekasi, Jakarta Utara, dan Jakarta Selatan. Bencana yang rawan melanda kelima daerah tersebut adalah banjir.</a:t>
            </a:r>
            <a:endParaRPr sz="1200"/>
          </a:p>
          <a:p>
            <a:pPr indent="-304800" lvl="0" marL="457200" rtl="0" algn="l">
              <a:lnSpc>
                <a:spcPct val="115000"/>
              </a:lnSpc>
              <a:spcBef>
                <a:spcPts val="0"/>
              </a:spcBef>
              <a:spcAft>
                <a:spcPts val="0"/>
              </a:spcAft>
              <a:buSzPts val="1200"/>
              <a:buAutoNum type="arabicPeriod"/>
            </a:pPr>
            <a:r>
              <a:rPr lang="en-GB" sz="1200"/>
              <a:t>Ketersediaan fasilitas kesehatan (puskesmas) di 5 daerah paling rawan terkena bencana sudah mencukupi kebutuhan daerah tersebut ketika terjadi bencana berdasarkan perbandingan keterjadian bencana dengan banyaknya puskesmas yang ada. Korban-korban bencana alam akan terevakuasi lebih cepat tanpa khawatir tidak akan mendapatkan fasilitas kesehatan.</a:t>
            </a:r>
            <a:endParaRPr sz="1200"/>
          </a:p>
          <a:p>
            <a:pPr indent="0" lvl="0" marL="0" rtl="0" algn="l">
              <a:spcBef>
                <a:spcPts val="1200"/>
              </a:spcBef>
              <a:spcAft>
                <a:spcPts val="0"/>
              </a:spcAft>
              <a:buNone/>
            </a:pPr>
            <a:r>
              <a:t/>
            </a:r>
            <a:endParaRPr/>
          </a:p>
        </p:txBody>
      </p:sp>
      <p:sp>
        <p:nvSpPr>
          <p:cNvPr id="375" name="Google Shape;375;p69"/>
          <p:cNvSpPr txBox="1"/>
          <p:nvPr>
            <p:ph type="title"/>
          </p:nvPr>
        </p:nvSpPr>
        <p:spPr>
          <a:xfrm>
            <a:off x="808238" y="414025"/>
            <a:ext cx="2589300" cy="8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D966"/>
                </a:solidFill>
              </a:rPr>
              <a:t>Kesimpulan </a:t>
            </a:r>
            <a:endParaRPr sz="2500">
              <a:solidFill>
                <a:srgbClr val="FFD966"/>
              </a:solidFill>
            </a:endParaRPr>
          </a:p>
        </p:txBody>
      </p:sp>
      <p:cxnSp>
        <p:nvCxnSpPr>
          <p:cNvPr id="376" name="Google Shape;376;p69"/>
          <p:cNvCxnSpPr/>
          <p:nvPr/>
        </p:nvCxnSpPr>
        <p:spPr>
          <a:xfrm>
            <a:off x="873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77" name="Google Shape;377;p69"/>
          <p:cNvPicPr preferRelativeResize="0"/>
          <p:nvPr/>
        </p:nvPicPr>
        <p:blipFill rotWithShape="1">
          <a:blip r:embed="rId4">
            <a:alphaModFix/>
          </a:blip>
          <a:srcRect b="15832" l="0" r="0" t="0"/>
          <a:stretch/>
        </p:blipFill>
        <p:spPr>
          <a:xfrm>
            <a:off x="512130" y="1965195"/>
            <a:ext cx="2150768" cy="1719930"/>
          </a:xfrm>
          <a:prstGeom prst="rect">
            <a:avLst/>
          </a:prstGeom>
          <a:noFill/>
          <a:ln>
            <a:noFill/>
          </a:ln>
        </p:spPr>
      </p:pic>
      <p:grpSp>
        <p:nvGrpSpPr>
          <p:cNvPr id="378" name="Google Shape;378;p69"/>
          <p:cNvGrpSpPr/>
          <p:nvPr/>
        </p:nvGrpSpPr>
        <p:grpSpPr>
          <a:xfrm>
            <a:off x="428562" y="1853653"/>
            <a:ext cx="2316459" cy="2331455"/>
            <a:chOff x="238125" y="1973675"/>
            <a:chExt cx="2558775" cy="1951825"/>
          </a:xfrm>
        </p:grpSpPr>
        <p:sp>
          <p:nvSpPr>
            <p:cNvPr id="379" name="Google Shape;379;p69"/>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9"/>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9"/>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9"/>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9"/>
            <p:cNvSpPr/>
            <p:nvPr/>
          </p:nvSpPr>
          <p:spPr>
            <a:xfrm>
              <a:off x="1091150" y="3888075"/>
              <a:ext cx="856825" cy="25"/>
            </a:xfrm>
            <a:custGeom>
              <a:rect b="b" l="l" r="r" t="t"/>
              <a:pathLst>
                <a:path extrusionOk="0" h="1" w="34273">
                  <a:moveTo>
                    <a:pt x="1" y="0"/>
                  </a:moveTo>
                  <a:lnTo>
                    <a:pt x="34272"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9"/>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Rekomendasi</a:t>
            </a:r>
            <a:endParaRPr>
              <a:solidFill>
                <a:srgbClr val="FFD966"/>
              </a:solidFill>
            </a:endParaRPr>
          </a:p>
        </p:txBody>
      </p:sp>
      <p:sp>
        <p:nvSpPr>
          <p:cNvPr id="390" name="Google Shape;390;p70"/>
          <p:cNvSpPr txBox="1"/>
          <p:nvPr>
            <p:ph idx="1" type="body"/>
          </p:nvPr>
        </p:nvSpPr>
        <p:spPr>
          <a:xfrm>
            <a:off x="779950" y="1191300"/>
            <a:ext cx="4946400" cy="2760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100"/>
              <a:t>Missing value pada pengisian data pelaporan bencana alam melalui peta bencana.id dapat diminimalisir.</a:t>
            </a:r>
            <a:endParaRPr sz="1100"/>
          </a:p>
          <a:p>
            <a:pPr indent="-298450" lvl="0" marL="457200" rtl="0" algn="l">
              <a:lnSpc>
                <a:spcPct val="115000"/>
              </a:lnSpc>
              <a:spcBef>
                <a:spcPts val="0"/>
              </a:spcBef>
              <a:spcAft>
                <a:spcPts val="0"/>
              </a:spcAft>
              <a:buSzPts val="1100"/>
              <a:buChar char="●"/>
            </a:pPr>
            <a:r>
              <a:rPr lang="en-GB" sz="1100"/>
              <a:t>Setelah menganalisis banyaknya ketersediaan fasilitas kesehatan, kedepannya diharapkan masyarakat  dapat meningkatan kewaspadaan terhadap bencana alam, terutama pada bencana yang sering terjadi dan daerah rawan bencana, </a:t>
            </a:r>
            <a:r>
              <a:rPr lang="en-GB" sz="1100"/>
              <a:t> demi meminimalisir jumlah korban bencana alam.</a:t>
            </a:r>
            <a:endParaRPr sz="1100"/>
          </a:p>
        </p:txBody>
      </p:sp>
      <p:cxnSp>
        <p:nvCxnSpPr>
          <p:cNvPr id="391" name="Google Shape;391;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0"/>
          <p:cNvSpPr txBox="1"/>
          <p:nvPr>
            <p:ph type="title"/>
          </p:nvPr>
        </p:nvSpPr>
        <p:spPr>
          <a:xfrm>
            <a:off x="938500" y="6736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Perumusan Masalah</a:t>
            </a:r>
            <a:endParaRPr>
              <a:solidFill>
                <a:srgbClr val="FFD966"/>
              </a:solidFill>
            </a:endParaRPr>
          </a:p>
        </p:txBody>
      </p:sp>
      <p:sp>
        <p:nvSpPr>
          <p:cNvPr id="229" name="Google Shape;229;p50"/>
          <p:cNvSpPr txBox="1"/>
          <p:nvPr>
            <p:ph idx="1" type="body"/>
          </p:nvPr>
        </p:nvSpPr>
        <p:spPr>
          <a:xfrm>
            <a:off x="938500" y="14746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Perumusan masalah dari </a:t>
            </a:r>
            <a:r>
              <a:rPr i="1" lang="en-GB"/>
              <a:t>final project</a:t>
            </a:r>
            <a:r>
              <a:rPr lang="en-GB"/>
              <a:t> ini adalah sebagai berikut.</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accent1"/>
              </a:buClr>
              <a:buSzPts val="1200"/>
              <a:buFont typeface="Montserrat ExtraBold"/>
              <a:buAutoNum type="arabicPeriod"/>
            </a:pPr>
            <a:r>
              <a:rPr lang="en-GB" sz="1200"/>
              <a:t>Bagaimana sebaran bencana alam yang terjadi di Indonesia?</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Bencana apakah yang memiliki frekuensi tertinggi yang terjadi di Indonesia?</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Kapan bencana alam terjadi dengan frekuensi tertinggi?</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Daerah manakah yang berpotensi rentan terkena bencana alam?</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Apakah ketersediaan rumah sakit/puskesmas sudah sesuai di daerah rawan bencana?</a:t>
            </a:r>
            <a:endParaRPr sz="1200"/>
          </a:p>
        </p:txBody>
      </p:sp>
      <p:cxnSp>
        <p:nvCxnSpPr>
          <p:cNvPr id="230" name="Google Shape;230;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1"/>
          <p:cNvSpPr txBox="1"/>
          <p:nvPr>
            <p:ph type="title"/>
          </p:nvPr>
        </p:nvSpPr>
        <p:spPr>
          <a:xfrm>
            <a:off x="947550" y="6893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Hipotesis</a:t>
            </a:r>
            <a:endParaRPr>
              <a:solidFill>
                <a:srgbClr val="FFD966"/>
              </a:solidFill>
            </a:endParaRPr>
          </a:p>
        </p:txBody>
      </p:sp>
      <p:sp>
        <p:nvSpPr>
          <p:cNvPr id="236" name="Google Shape;236;p51"/>
          <p:cNvSpPr txBox="1"/>
          <p:nvPr>
            <p:ph idx="1" type="body"/>
          </p:nvPr>
        </p:nvSpPr>
        <p:spPr>
          <a:xfrm>
            <a:off x="950000" y="1325475"/>
            <a:ext cx="4946400" cy="32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bencana Alam yang terjadi di kota-kota besar akan lebih sering ditemui pada dataset Peta Bencana karena pengaplikasian sistem pengumpulan data yang didasarkan pada laporan masyarakat. Hal ini didukung oleh latar belakang pendidikan dan pengetahuan masyarakat. </a:t>
            </a:r>
            <a:endParaRPr/>
          </a:p>
          <a:p>
            <a:pPr indent="0" lvl="0" marL="0" rtl="0" algn="l">
              <a:spcBef>
                <a:spcPts val="1600"/>
              </a:spcBef>
              <a:spcAft>
                <a:spcPts val="0"/>
              </a:spcAft>
              <a:buNone/>
            </a:pPr>
            <a:r>
              <a:rPr lang="en-GB"/>
              <a:t>Bencana alam yang kemungkinan banyak terjadi adalah banjir, karena bencana alam ini tidak hanya dipengaruhi oleh cuaca, namun juga oleh perilaku manusianya.</a:t>
            </a:r>
            <a:endParaRPr/>
          </a:p>
          <a:p>
            <a:pPr indent="0" lvl="0" marL="0" rtl="0" algn="l">
              <a:spcBef>
                <a:spcPts val="1600"/>
              </a:spcBef>
              <a:spcAft>
                <a:spcPts val="1600"/>
              </a:spcAft>
              <a:buNone/>
            </a:pPr>
            <a:r>
              <a:t/>
            </a:r>
            <a:endParaRPr/>
          </a:p>
        </p:txBody>
      </p:sp>
      <p:cxnSp>
        <p:nvCxnSpPr>
          <p:cNvPr id="237" name="Google Shape;237;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2"/>
          <p:cNvSpPr txBox="1"/>
          <p:nvPr>
            <p:ph idx="4294967295" type="title"/>
          </p:nvPr>
        </p:nvSpPr>
        <p:spPr>
          <a:xfrm>
            <a:off x="633700" y="521225"/>
            <a:ext cx="7052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Penentuan Variabel &amp; </a:t>
            </a:r>
            <a:r>
              <a:rPr lang="en-GB">
                <a:solidFill>
                  <a:srgbClr val="FFD966"/>
                </a:solidFill>
              </a:rPr>
              <a:t>Metodologi </a:t>
            </a:r>
            <a:endParaRPr>
              <a:solidFill>
                <a:srgbClr val="FFD966"/>
              </a:solidFill>
            </a:endParaRPr>
          </a:p>
        </p:txBody>
      </p:sp>
      <p:sp>
        <p:nvSpPr>
          <p:cNvPr id="243" name="Google Shape;243;p52"/>
          <p:cNvSpPr txBox="1"/>
          <p:nvPr>
            <p:ph idx="4294967295" type="body"/>
          </p:nvPr>
        </p:nvSpPr>
        <p:spPr>
          <a:xfrm>
            <a:off x="-205225" y="1462625"/>
            <a:ext cx="8478300" cy="23946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None/>
            </a:pPr>
            <a:r>
              <a:rPr lang="en-GB" sz="1200"/>
              <a:t>Variabel yang diangkat pada </a:t>
            </a:r>
            <a:r>
              <a:rPr i="1" lang="en-GB" sz="1200"/>
              <a:t>final project</a:t>
            </a:r>
            <a:r>
              <a:rPr lang="en-GB" sz="1200"/>
              <a:t> ini yaitu :</a:t>
            </a:r>
            <a:br>
              <a:rPr lang="en-GB" sz="1200"/>
            </a:br>
            <a:r>
              <a:rPr lang="en-GB" sz="1200"/>
              <a:t>1. Variabel bebas adalah faktor sebab (variabel X) : Peta Bencana</a:t>
            </a:r>
            <a:endParaRPr sz="1200"/>
          </a:p>
          <a:p>
            <a:pPr indent="0" lvl="0" marL="914400" rtl="0" algn="just">
              <a:lnSpc>
                <a:spcPct val="115000"/>
              </a:lnSpc>
              <a:spcBef>
                <a:spcPts val="0"/>
              </a:spcBef>
              <a:spcAft>
                <a:spcPts val="0"/>
              </a:spcAft>
              <a:buNone/>
            </a:pPr>
            <a:r>
              <a:rPr lang="en-GB" sz="1200"/>
              <a:t>2. Variabel terikat adalah faktor akibat (variabel Y) : Puskesmas_Bekasi dan Puskesmas_Jakarta</a:t>
            </a:r>
            <a:endParaRPr sz="1200"/>
          </a:p>
        </p:txBody>
      </p:sp>
      <p:sp>
        <p:nvSpPr>
          <p:cNvPr id="244" name="Google Shape;244;p52"/>
          <p:cNvSpPr txBox="1"/>
          <p:nvPr>
            <p:ph idx="4294967295" type="title"/>
          </p:nvPr>
        </p:nvSpPr>
        <p:spPr>
          <a:xfrm>
            <a:off x="720999" y="1204275"/>
            <a:ext cx="32589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Identifikasi Variabel</a:t>
            </a:r>
            <a:endParaRPr sz="1200"/>
          </a:p>
        </p:txBody>
      </p:sp>
      <p:sp>
        <p:nvSpPr>
          <p:cNvPr id="245" name="Google Shape;245;p52"/>
          <p:cNvSpPr txBox="1"/>
          <p:nvPr/>
        </p:nvSpPr>
        <p:spPr>
          <a:xfrm>
            <a:off x="721000" y="2467475"/>
            <a:ext cx="733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ExtraBold"/>
                <a:ea typeface="Montserrat ExtraBold"/>
                <a:cs typeface="Montserrat ExtraBold"/>
                <a:sym typeface="Montserrat ExtraBold"/>
              </a:rPr>
              <a:t>Metodologi </a:t>
            </a:r>
            <a:endParaRPr sz="1300">
              <a:solidFill>
                <a:schemeClr val="lt1"/>
              </a:solidFill>
              <a:latin typeface="Montserrat ExtraBold"/>
              <a:ea typeface="Montserrat ExtraBold"/>
              <a:cs typeface="Montserrat ExtraBold"/>
              <a:sym typeface="Montserrat ExtraBold"/>
            </a:endParaRPr>
          </a:p>
        </p:txBody>
      </p:sp>
      <p:sp>
        <p:nvSpPr>
          <p:cNvPr id="246" name="Google Shape;246;p52"/>
          <p:cNvSpPr txBox="1"/>
          <p:nvPr>
            <p:ph idx="4294967295" type="body"/>
          </p:nvPr>
        </p:nvSpPr>
        <p:spPr>
          <a:xfrm>
            <a:off x="-205225" y="2748900"/>
            <a:ext cx="8478300" cy="23946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None/>
            </a:pPr>
            <a:r>
              <a:rPr lang="en-GB" sz="1200"/>
              <a:t>Metodologi yang digunakan adalah metode analisis data kuantitatif. Data yang digunakan merupakan data yang dapat diukur atau dinumerikan, sehingga data ini dapat diolah dengan teknik statistik dan komputasi atau dapat divisualisasikan melalui metode yang digunakan. Selain itu, data ini juga diolah dengan metode </a:t>
            </a:r>
            <a:r>
              <a:rPr i="1" lang="en-GB" sz="1200"/>
              <a:t>Descriptive Analytics</a:t>
            </a:r>
            <a:r>
              <a:rPr lang="en-GB" sz="1200"/>
              <a:t> yang bertujuan untuk mendapatkan gambaran umum dari data yang telah terkumpul untuk membantu menjawab dari rumusan masalah yang ada.</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3"/>
          <p:cNvSpPr txBox="1"/>
          <p:nvPr>
            <p:ph type="title"/>
          </p:nvPr>
        </p:nvSpPr>
        <p:spPr>
          <a:xfrm>
            <a:off x="5484425" y="677568"/>
            <a:ext cx="3159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Library</a:t>
            </a:r>
            <a:endParaRPr/>
          </a:p>
        </p:txBody>
      </p:sp>
      <p:sp>
        <p:nvSpPr>
          <p:cNvPr id="252" name="Google Shape;252;p53"/>
          <p:cNvSpPr txBox="1"/>
          <p:nvPr>
            <p:ph idx="3" type="subTitle"/>
          </p:nvPr>
        </p:nvSpPr>
        <p:spPr>
          <a:xfrm>
            <a:off x="4026600" y="1604375"/>
            <a:ext cx="5117400" cy="1701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GB" sz="1600"/>
              <a:t>Pandas</a:t>
            </a:r>
            <a:endParaRPr sz="1600"/>
          </a:p>
          <a:p>
            <a:pPr indent="0" lvl="0" marL="457200" rtl="0" algn="ctr">
              <a:spcBef>
                <a:spcPts val="0"/>
              </a:spcBef>
              <a:spcAft>
                <a:spcPts val="0"/>
              </a:spcAft>
              <a:buNone/>
            </a:pPr>
            <a:r>
              <a:rPr lang="en-GB" sz="1600"/>
              <a:t>Numpy</a:t>
            </a:r>
            <a:endParaRPr sz="1600"/>
          </a:p>
          <a:p>
            <a:pPr indent="0" lvl="0" marL="457200" rtl="0" algn="ctr">
              <a:spcBef>
                <a:spcPts val="0"/>
              </a:spcBef>
              <a:spcAft>
                <a:spcPts val="0"/>
              </a:spcAft>
              <a:buNone/>
            </a:pPr>
            <a:r>
              <a:rPr lang="en-GB" sz="1600"/>
              <a:t>Matplotlib</a:t>
            </a:r>
            <a:endParaRPr sz="1600"/>
          </a:p>
          <a:p>
            <a:pPr indent="0" lvl="0" marL="457200" rtl="0" algn="ctr">
              <a:spcBef>
                <a:spcPts val="0"/>
              </a:spcBef>
              <a:spcAft>
                <a:spcPts val="0"/>
              </a:spcAft>
              <a:buNone/>
            </a:pPr>
            <a:r>
              <a:rPr lang="en-GB" sz="1600"/>
              <a:t>Seaborn</a:t>
            </a:r>
            <a:endParaRPr sz="1600"/>
          </a:p>
          <a:p>
            <a:pPr indent="0" lvl="0" marL="457200" rtl="0" algn="ctr">
              <a:spcBef>
                <a:spcPts val="0"/>
              </a:spcBef>
              <a:spcAft>
                <a:spcPts val="0"/>
              </a:spcAft>
              <a:buNone/>
            </a:pPr>
            <a:r>
              <a:rPr lang="en-GB" sz="1600"/>
              <a:t>Folium </a:t>
            </a:r>
            <a:endParaRPr sz="1600"/>
          </a:p>
          <a:p>
            <a:pPr indent="0" lvl="0" marL="457200" rtl="0" algn="ctr">
              <a:spcBef>
                <a:spcPts val="0"/>
              </a:spcBef>
              <a:spcAft>
                <a:spcPts val="0"/>
              </a:spcAft>
              <a:buNone/>
            </a:pPr>
            <a:r>
              <a:rPr lang="en-GB" sz="1600"/>
              <a:t>Datetime</a:t>
            </a:r>
            <a:endParaRPr sz="1600"/>
          </a:p>
          <a:p>
            <a:pPr indent="0" lvl="0" marL="457200" rtl="0" algn="ctr">
              <a:spcBef>
                <a:spcPts val="0"/>
              </a:spcBef>
              <a:spcAft>
                <a:spcPts val="0"/>
              </a:spcAft>
              <a:buNone/>
            </a:pPr>
            <a:r>
              <a:rPr lang="en-GB" sz="1600"/>
              <a:t>Os</a:t>
            </a:r>
            <a:endParaRPr sz="1600"/>
          </a:p>
        </p:txBody>
      </p:sp>
      <p:cxnSp>
        <p:nvCxnSpPr>
          <p:cNvPr id="253" name="Google Shape;253;p53"/>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4" name="Google Shape;254;p53"/>
          <p:cNvPicPr preferRelativeResize="0"/>
          <p:nvPr/>
        </p:nvPicPr>
        <p:blipFill>
          <a:blip r:embed="rId3">
            <a:alphaModFix/>
          </a:blip>
          <a:stretch>
            <a:fillRect/>
          </a:stretch>
        </p:blipFill>
        <p:spPr>
          <a:xfrm>
            <a:off x="733725" y="1295725"/>
            <a:ext cx="4276400" cy="255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4"/>
          <p:cNvSpPr txBox="1"/>
          <p:nvPr>
            <p:ph type="title"/>
          </p:nvPr>
        </p:nvSpPr>
        <p:spPr>
          <a:xfrm>
            <a:off x="5484425" y="677568"/>
            <a:ext cx="3159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60" name="Google Shape;260;p54"/>
          <p:cNvSpPr txBox="1"/>
          <p:nvPr>
            <p:ph idx="3" type="subTitle"/>
          </p:nvPr>
        </p:nvSpPr>
        <p:spPr>
          <a:xfrm>
            <a:off x="4287800" y="2004750"/>
            <a:ext cx="5117400" cy="17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t>Peta Bencana</a:t>
            </a:r>
            <a:endParaRPr sz="1600"/>
          </a:p>
          <a:p>
            <a:pPr indent="0" lvl="0" marL="0" rtl="0" algn="ctr">
              <a:spcBef>
                <a:spcPts val="0"/>
              </a:spcBef>
              <a:spcAft>
                <a:spcPts val="0"/>
              </a:spcAft>
              <a:buNone/>
            </a:pPr>
            <a:r>
              <a:rPr lang="en-GB" sz="1600"/>
              <a:t>Puskesmas di DKI Jakarta</a:t>
            </a:r>
            <a:endParaRPr sz="1600"/>
          </a:p>
          <a:p>
            <a:pPr indent="0" lvl="0" marL="0" rtl="0" algn="ctr">
              <a:spcBef>
                <a:spcPts val="0"/>
              </a:spcBef>
              <a:spcAft>
                <a:spcPts val="0"/>
              </a:spcAft>
              <a:buNone/>
            </a:pPr>
            <a:r>
              <a:rPr lang="en-GB" sz="1600"/>
              <a:t>Puskesmas di Bekasi</a:t>
            </a:r>
            <a:endParaRPr sz="1600"/>
          </a:p>
        </p:txBody>
      </p:sp>
      <p:cxnSp>
        <p:nvCxnSpPr>
          <p:cNvPr id="261" name="Google Shape;261;p54"/>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2" name="Google Shape;262;p54"/>
          <p:cNvPicPr preferRelativeResize="0"/>
          <p:nvPr/>
        </p:nvPicPr>
        <p:blipFill>
          <a:blip r:embed="rId3">
            <a:alphaModFix/>
          </a:blip>
          <a:stretch>
            <a:fillRect/>
          </a:stretch>
        </p:blipFill>
        <p:spPr>
          <a:xfrm>
            <a:off x="695800" y="886350"/>
            <a:ext cx="3982999" cy="33707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5"/>
          <p:cNvSpPr txBox="1"/>
          <p:nvPr>
            <p:ph type="title"/>
          </p:nvPr>
        </p:nvSpPr>
        <p:spPr>
          <a:xfrm>
            <a:off x="214825" y="392550"/>
            <a:ext cx="105345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600"/>
              <a:t>Data Wrangling &amp; Preprocessing</a:t>
            </a:r>
            <a:endParaRPr sz="3600"/>
          </a:p>
        </p:txBody>
      </p:sp>
      <p:cxnSp>
        <p:nvCxnSpPr>
          <p:cNvPr id="268" name="Google Shape;268;p55"/>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9" name="Google Shape;269;p55"/>
          <p:cNvPicPr preferRelativeResize="0"/>
          <p:nvPr/>
        </p:nvPicPr>
        <p:blipFill rotWithShape="1">
          <a:blip r:embed="rId3">
            <a:alphaModFix/>
          </a:blip>
          <a:srcRect b="0" l="0" r="20006" t="0"/>
          <a:stretch/>
        </p:blipFill>
        <p:spPr>
          <a:xfrm>
            <a:off x="329325" y="1116450"/>
            <a:ext cx="4081200" cy="3521549"/>
          </a:xfrm>
          <a:prstGeom prst="rect">
            <a:avLst/>
          </a:prstGeom>
          <a:noFill/>
          <a:ln>
            <a:noFill/>
          </a:ln>
        </p:spPr>
      </p:pic>
      <p:pic>
        <p:nvPicPr>
          <p:cNvPr id="270" name="Google Shape;270;p55"/>
          <p:cNvPicPr preferRelativeResize="0"/>
          <p:nvPr/>
        </p:nvPicPr>
        <p:blipFill rotWithShape="1">
          <a:blip r:embed="rId4">
            <a:alphaModFix/>
          </a:blip>
          <a:srcRect b="0" l="0" r="6480" t="0"/>
          <a:stretch/>
        </p:blipFill>
        <p:spPr>
          <a:xfrm>
            <a:off x="4572000" y="1704875"/>
            <a:ext cx="4141775" cy="173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6"/>
          <p:cNvSpPr txBox="1"/>
          <p:nvPr>
            <p:ph type="title"/>
          </p:nvPr>
        </p:nvSpPr>
        <p:spPr>
          <a:xfrm>
            <a:off x="126375" y="165075"/>
            <a:ext cx="10686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600"/>
              <a:t>Data Wrangling &amp; Preprocessing</a:t>
            </a:r>
            <a:endParaRPr sz="3600"/>
          </a:p>
        </p:txBody>
      </p:sp>
      <p:cxnSp>
        <p:nvCxnSpPr>
          <p:cNvPr id="276" name="Google Shape;276;p56"/>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7" name="Google Shape;277;p56"/>
          <p:cNvPicPr preferRelativeResize="0"/>
          <p:nvPr/>
        </p:nvPicPr>
        <p:blipFill>
          <a:blip r:embed="rId3">
            <a:alphaModFix/>
          </a:blip>
          <a:stretch>
            <a:fillRect/>
          </a:stretch>
        </p:blipFill>
        <p:spPr>
          <a:xfrm>
            <a:off x="126375" y="1025988"/>
            <a:ext cx="4726625" cy="3255425"/>
          </a:xfrm>
          <a:prstGeom prst="rect">
            <a:avLst/>
          </a:prstGeom>
          <a:noFill/>
          <a:ln>
            <a:noFill/>
          </a:ln>
        </p:spPr>
      </p:pic>
      <p:pic>
        <p:nvPicPr>
          <p:cNvPr id="278" name="Google Shape;278;p56"/>
          <p:cNvPicPr preferRelativeResize="0"/>
          <p:nvPr/>
        </p:nvPicPr>
        <p:blipFill rotWithShape="1">
          <a:blip r:embed="rId4">
            <a:alphaModFix/>
          </a:blip>
          <a:srcRect b="0" l="0" r="13985" t="0"/>
          <a:stretch/>
        </p:blipFill>
        <p:spPr>
          <a:xfrm>
            <a:off x="5006412" y="1025988"/>
            <a:ext cx="3683988" cy="3006524"/>
          </a:xfrm>
          <a:prstGeom prst="rect">
            <a:avLst/>
          </a:prstGeom>
          <a:noFill/>
          <a:ln>
            <a:noFill/>
          </a:ln>
        </p:spPr>
      </p:pic>
      <p:pic>
        <p:nvPicPr>
          <p:cNvPr id="279" name="Google Shape;279;p56"/>
          <p:cNvPicPr preferRelativeResize="0"/>
          <p:nvPr/>
        </p:nvPicPr>
        <p:blipFill rotWithShape="1">
          <a:blip r:embed="rId5">
            <a:alphaModFix/>
          </a:blip>
          <a:srcRect b="0" l="-1603" r="3832" t="0"/>
          <a:stretch/>
        </p:blipFill>
        <p:spPr>
          <a:xfrm>
            <a:off x="4983225" y="4169525"/>
            <a:ext cx="3730363"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